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aleway"/>
      <p:regular r:id="rId37"/>
      <p:bold r:id="rId38"/>
      <p:italic r:id="rId39"/>
      <p:boldItalic r:id="rId40"/>
    </p:embeddedFont>
    <p:embeddedFont>
      <p:font typeface="Mulish"/>
      <p:regular r:id="rId41"/>
      <p:bold r:id="rId42"/>
      <p:italic r:id="rId43"/>
      <p:boldItalic r:id="rId44"/>
    </p:embeddedFont>
    <p:embeddedFont>
      <p:font typeface="Lato"/>
      <p:regular r:id="rId45"/>
      <p:bold r:id="rId46"/>
      <p:italic r:id="rId47"/>
      <p:boldItalic r:id="rId48"/>
    </p:embeddedFont>
    <p:embeddedFont>
      <p:font typeface="Roboto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Mulish-bold.fntdata"/><Relationship Id="rId41" Type="http://schemas.openxmlformats.org/officeDocument/2006/relationships/font" Target="fonts/Mulish-regular.fntdata"/><Relationship Id="rId44" Type="http://schemas.openxmlformats.org/officeDocument/2006/relationships/font" Target="fonts/Mulish-boldItalic.fntdata"/><Relationship Id="rId43" Type="http://schemas.openxmlformats.org/officeDocument/2006/relationships/font" Target="fonts/Mulish-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regular.fntdata"/><Relationship Id="rId36" Type="http://schemas.openxmlformats.org/officeDocument/2006/relationships/slide" Target="slides/slide31.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italic.fntdata"/><Relationship Id="rId50" Type="http://schemas.openxmlformats.org/officeDocument/2006/relationships/font" Target="fonts/RobotoMono-bold.fntdata"/><Relationship Id="rId52"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4294b061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4294b061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4294b061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4294b061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4294b061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4294b061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4294b061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4294b061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54294b061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54294b061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4294b0610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4294b0610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4294b0610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4294b0610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4294b0610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4294b0610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4294b0610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4294b0610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4294b0610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4294b0610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4294b06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4294b06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4294b061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4294b061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4294b061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54294b061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428c9bf8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428c9bf8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428c9bf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428c9bf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428c9bf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5428c9bf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4294b061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4294b061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4294b061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4294b061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4294b061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4294b061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54294b061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54294b061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4294b061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4294b061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4294b061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4294b061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4294b061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54294b061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4294b061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4294b061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4294b061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4294b061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4294b061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4294b061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428c9bf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428c9bf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54294b061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54294b061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4294b0610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4294b0610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54294b0610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54294b061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Analysis of Bias Detection and Debiasing Techniques in LLMs</a:t>
            </a:r>
            <a:endParaRPr/>
          </a:p>
        </p:txBody>
      </p:sp>
      <p:sp>
        <p:nvSpPr>
          <p:cNvPr id="87" name="Google Shape;87;p13"/>
          <p:cNvSpPr txBox="1"/>
          <p:nvPr>
            <p:ph idx="1" type="subTitle"/>
          </p:nvPr>
        </p:nvSpPr>
        <p:spPr>
          <a:xfrm>
            <a:off x="727950" y="3172900"/>
            <a:ext cx="3844200" cy="1192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Team: </a:t>
            </a:r>
            <a:r>
              <a:rPr b="1" lang="en"/>
              <a:t>Naturally Lazy People</a:t>
            </a:r>
            <a:endParaRPr b="1"/>
          </a:p>
        </p:txBody>
      </p:sp>
      <p:sp>
        <p:nvSpPr>
          <p:cNvPr id="88" name="Google Shape;88;p13"/>
          <p:cNvSpPr txBox="1"/>
          <p:nvPr>
            <p:ph idx="1" type="subTitle"/>
          </p:nvPr>
        </p:nvSpPr>
        <p:spPr>
          <a:xfrm>
            <a:off x="4572150" y="3172900"/>
            <a:ext cx="3844200" cy="1192200"/>
          </a:xfrm>
          <a:prstGeom prst="rect">
            <a:avLst/>
          </a:prstGeom>
        </p:spPr>
        <p:txBody>
          <a:bodyPr anchorCtr="0" anchor="ctr" bIns="91425" lIns="91425" spcFirstLastPara="1" rIns="91425" wrap="square" tIns="91425">
            <a:normAutofit/>
          </a:bodyPr>
          <a:lstStyle/>
          <a:p>
            <a:pPr indent="0" lvl="0" marL="0" rtl="0" algn="r">
              <a:lnSpc>
                <a:spcPct val="120000"/>
              </a:lnSpc>
              <a:spcBef>
                <a:spcPts val="0"/>
              </a:spcBef>
              <a:spcAft>
                <a:spcPts val="0"/>
              </a:spcAft>
              <a:buNone/>
            </a:pPr>
            <a:r>
              <a:rPr lang="en"/>
              <a:t>Anushka Jain (2021111008)</a:t>
            </a:r>
            <a:endParaRPr/>
          </a:p>
          <a:p>
            <a:pPr indent="0" lvl="0" marL="0" rtl="0" algn="r">
              <a:lnSpc>
                <a:spcPct val="120000"/>
              </a:lnSpc>
              <a:spcBef>
                <a:spcPts val="0"/>
              </a:spcBef>
              <a:spcAft>
                <a:spcPts val="0"/>
              </a:spcAft>
              <a:buNone/>
            </a:pPr>
            <a:r>
              <a:rPr lang="en"/>
              <a:t>Arghya Roy (2021115008)</a:t>
            </a:r>
            <a:endParaRPr/>
          </a:p>
          <a:p>
            <a:pPr indent="0" lvl="0" marL="0" rtl="0" algn="r">
              <a:lnSpc>
                <a:spcPct val="120000"/>
              </a:lnSpc>
              <a:spcBef>
                <a:spcPts val="0"/>
              </a:spcBef>
              <a:spcAft>
                <a:spcPts val="0"/>
              </a:spcAft>
              <a:buNone/>
            </a:pPr>
            <a:r>
              <a:rPr lang="en"/>
              <a:t>Prakul Agarwal (2021113005)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LLMs</a:t>
            </a:r>
            <a:endParaRPr/>
          </a:p>
        </p:txBody>
      </p:sp>
      <p:sp>
        <p:nvSpPr>
          <p:cNvPr id="147" name="Google Shape;147;p22"/>
          <p:cNvSpPr txBox="1"/>
          <p:nvPr>
            <p:ph idx="1" type="body"/>
          </p:nvPr>
        </p:nvSpPr>
        <p:spPr>
          <a:xfrm>
            <a:off x="550050" y="1995450"/>
            <a:ext cx="4139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Gemini was apolitical at best, often labelling answers as “Center”.</a:t>
            </a:r>
            <a:endParaRPr/>
          </a:p>
        </p:txBody>
      </p:sp>
      <p:pic>
        <p:nvPicPr>
          <p:cNvPr id="148" name="Google Shape;148;p22"/>
          <p:cNvPicPr preferRelativeResize="0"/>
          <p:nvPr/>
        </p:nvPicPr>
        <p:blipFill>
          <a:blip r:embed="rId3">
            <a:alphaModFix/>
          </a:blip>
          <a:stretch>
            <a:fillRect/>
          </a:stretch>
        </p:blipFill>
        <p:spPr>
          <a:xfrm>
            <a:off x="4689450" y="1844688"/>
            <a:ext cx="4149749" cy="256261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Debiasing</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Owing to our initial idea of prompt tuning in order to improve LLM performance, we tried debiasing the LLM by using strategies in in-context learning.</a:t>
            </a:r>
            <a:endParaRPr/>
          </a:p>
          <a:p>
            <a:pPr indent="-311150" lvl="0" marL="457200" rtl="0" algn="l">
              <a:spcBef>
                <a:spcPts val="0"/>
              </a:spcBef>
              <a:spcAft>
                <a:spcPts val="0"/>
              </a:spcAft>
              <a:buSzPts val="1300"/>
              <a:buChar char="●"/>
            </a:pPr>
            <a:r>
              <a:rPr lang="en"/>
              <a:t>This involved 3 methods:</a:t>
            </a:r>
            <a:endParaRPr/>
          </a:p>
          <a:p>
            <a:pPr indent="-298450" lvl="1" marL="914400" rtl="0" algn="l">
              <a:spcBef>
                <a:spcPts val="0"/>
              </a:spcBef>
              <a:spcAft>
                <a:spcPts val="0"/>
              </a:spcAft>
              <a:buSzPts val="1100"/>
              <a:buChar char="○"/>
            </a:pPr>
            <a:r>
              <a:rPr lang="en"/>
              <a:t>Bias label explanation</a:t>
            </a:r>
            <a:endParaRPr/>
          </a:p>
          <a:p>
            <a:pPr indent="-298450" lvl="1" marL="914400" rtl="0" algn="l">
              <a:spcBef>
                <a:spcPts val="0"/>
              </a:spcBef>
              <a:spcAft>
                <a:spcPts val="0"/>
              </a:spcAft>
              <a:buSzPts val="1100"/>
              <a:buChar char="○"/>
            </a:pPr>
            <a:r>
              <a:rPr lang="en"/>
              <a:t>Few shot prompting</a:t>
            </a:r>
            <a:endParaRPr/>
          </a:p>
          <a:p>
            <a:pPr indent="-298450" lvl="1" marL="914400" rtl="0" algn="l">
              <a:spcBef>
                <a:spcPts val="0"/>
              </a:spcBef>
              <a:spcAft>
                <a:spcPts val="0"/>
              </a:spcAft>
              <a:buSzPts val="1100"/>
              <a:buChar char="○"/>
            </a:pPr>
            <a:r>
              <a:rPr lang="en"/>
              <a:t>Debiasing statement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Label Explanation</a:t>
            </a:r>
            <a:endParaRPr/>
          </a:p>
        </p:txBody>
      </p:sp>
      <p:sp>
        <p:nvSpPr>
          <p:cNvPr id="160" name="Google Shape;160;p24"/>
          <p:cNvSpPr txBox="1"/>
          <p:nvPr>
            <p:ph idx="1" type="body"/>
          </p:nvPr>
        </p:nvSpPr>
        <p:spPr>
          <a:xfrm>
            <a:off x="729450" y="2078875"/>
            <a:ext cx="38025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Some explanation for each bias label was added in the prompt. This explanation was taken from Wikipedia, a neutral source.</a:t>
            </a:r>
            <a:endParaRPr/>
          </a:p>
          <a:p>
            <a:pPr indent="-311150" lvl="0" marL="457200" rtl="0" algn="l">
              <a:spcBef>
                <a:spcPts val="0"/>
              </a:spcBef>
              <a:spcAft>
                <a:spcPts val="0"/>
              </a:spcAft>
              <a:buSzPts val="1300"/>
              <a:buChar char="●"/>
            </a:pPr>
            <a:r>
              <a:rPr lang="en"/>
              <a:t>There’s no significant change in either of the models’ performance.</a:t>
            </a:r>
            <a:endParaRPr/>
          </a:p>
        </p:txBody>
      </p:sp>
      <p:pic>
        <p:nvPicPr>
          <p:cNvPr id="161" name="Google Shape;161;p24"/>
          <p:cNvPicPr preferRelativeResize="0"/>
          <p:nvPr/>
        </p:nvPicPr>
        <p:blipFill>
          <a:blip r:embed="rId3">
            <a:alphaModFix/>
          </a:blip>
          <a:stretch>
            <a:fillRect/>
          </a:stretch>
        </p:blipFill>
        <p:spPr>
          <a:xfrm>
            <a:off x="5013450" y="546825"/>
            <a:ext cx="3559550" cy="2196400"/>
          </a:xfrm>
          <a:prstGeom prst="rect">
            <a:avLst/>
          </a:prstGeom>
          <a:noFill/>
          <a:ln cap="flat" cmpd="sng" w="9525">
            <a:solidFill>
              <a:schemeClr val="dk2"/>
            </a:solidFill>
            <a:prstDash val="solid"/>
            <a:round/>
            <a:headEnd len="sm" w="sm" type="none"/>
            <a:tailEnd len="sm" w="sm" type="none"/>
          </a:ln>
        </p:spPr>
      </p:pic>
      <p:pic>
        <p:nvPicPr>
          <p:cNvPr id="162" name="Google Shape;162;p24"/>
          <p:cNvPicPr preferRelativeResize="0"/>
          <p:nvPr/>
        </p:nvPicPr>
        <p:blipFill>
          <a:blip r:embed="rId4">
            <a:alphaModFix/>
          </a:blip>
          <a:stretch>
            <a:fillRect/>
          </a:stretch>
        </p:blipFill>
        <p:spPr>
          <a:xfrm>
            <a:off x="5013450" y="2848294"/>
            <a:ext cx="3559551" cy="219013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Few Shot Prompting</a:t>
            </a:r>
            <a:endParaRPr/>
          </a:p>
        </p:txBody>
      </p:sp>
      <p:sp>
        <p:nvSpPr>
          <p:cNvPr id="168" name="Google Shape;168;p25"/>
          <p:cNvSpPr txBox="1"/>
          <p:nvPr>
            <p:ph idx="1" type="body"/>
          </p:nvPr>
        </p:nvSpPr>
        <p:spPr>
          <a:xfrm>
            <a:off x="729450" y="2078875"/>
            <a:ext cx="3802500" cy="2786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We provided some examples (3-shot, 6-shot, 12-shot) to the models while passing the prompt to help identify bias.</a:t>
            </a:r>
            <a:endParaRPr/>
          </a:p>
          <a:p>
            <a:pPr indent="-311150" lvl="0" marL="457200" rtl="0" algn="l">
              <a:spcBef>
                <a:spcPts val="0"/>
              </a:spcBef>
              <a:spcAft>
                <a:spcPts val="0"/>
              </a:spcAft>
              <a:buSzPts val="1300"/>
              <a:buChar char="●"/>
            </a:pPr>
            <a:r>
              <a:rPr lang="en"/>
              <a:t>In both the cases, 12-shot performed the best.</a:t>
            </a:r>
            <a:endParaRPr/>
          </a:p>
          <a:p>
            <a:pPr indent="-311150" lvl="0" marL="457200" rtl="0" algn="l">
              <a:spcBef>
                <a:spcPts val="0"/>
              </a:spcBef>
              <a:spcAft>
                <a:spcPts val="0"/>
              </a:spcAft>
              <a:buSzPts val="1300"/>
              <a:buChar char="●"/>
            </a:pPr>
            <a:r>
              <a:rPr lang="en"/>
              <a:t>For deepseek, some level of debiasing can be observed as </a:t>
            </a:r>
            <a:endParaRPr/>
          </a:p>
          <a:p>
            <a:pPr indent="-298450" lvl="1" marL="914400" rtl="0" algn="l">
              <a:spcBef>
                <a:spcPts val="0"/>
              </a:spcBef>
              <a:spcAft>
                <a:spcPts val="0"/>
              </a:spcAft>
              <a:buSzPts val="1100"/>
              <a:buChar char="○"/>
            </a:pPr>
            <a:r>
              <a:rPr lang="en"/>
              <a:t>The accuracy for correctly identifying “left” articles went up</a:t>
            </a:r>
            <a:endParaRPr/>
          </a:p>
          <a:p>
            <a:pPr indent="-298450" lvl="1" marL="914400" rtl="0" algn="l">
              <a:spcBef>
                <a:spcPts val="0"/>
              </a:spcBef>
              <a:spcAft>
                <a:spcPts val="0"/>
              </a:spcAft>
              <a:buSzPts val="1100"/>
              <a:buChar char="○"/>
            </a:pPr>
            <a:r>
              <a:rPr lang="en"/>
              <a:t>The percentage of left articles inaccurately marked as “right” went down</a:t>
            </a:r>
            <a:endParaRPr/>
          </a:p>
          <a:p>
            <a:pPr indent="-298450" lvl="1" marL="914400" rtl="0" algn="l">
              <a:spcBef>
                <a:spcPts val="0"/>
              </a:spcBef>
              <a:spcAft>
                <a:spcPts val="0"/>
              </a:spcAft>
              <a:buSzPts val="1100"/>
              <a:buChar char="○"/>
            </a:pPr>
            <a:r>
              <a:rPr lang="en"/>
              <a:t>This was an important indicator of debiasing since the model is left-leaning</a:t>
            </a:r>
            <a:endParaRPr/>
          </a:p>
        </p:txBody>
      </p:sp>
      <p:pic>
        <p:nvPicPr>
          <p:cNvPr id="169" name="Google Shape;169;p25"/>
          <p:cNvPicPr preferRelativeResize="0"/>
          <p:nvPr/>
        </p:nvPicPr>
        <p:blipFill>
          <a:blip r:embed="rId3">
            <a:alphaModFix/>
          </a:blip>
          <a:stretch>
            <a:fillRect/>
          </a:stretch>
        </p:blipFill>
        <p:spPr>
          <a:xfrm>
            <a:off x="5064675" y="591675"/>
            <a:ext cx="3457101" cy="2139701"/>
          </a:xfrm>
          <a:prstGeom prst="rect">
            <a:avLst/>
          </a:prstGeom>
          <a:noFill/>
          <a:ln cap="flat" cmpd="sng" w="9525">
            <a:solidFill>
              <a:schemeClr val="dk2"/>
            </a:solidFill>
            <a:prstDash val="solid"/>
            <a:round/>
            <a:headEnd len="sm" w="sm" type="none"/>
            <a:tailEnd len="sm" w="sm" type="none"/>
          </a:ln>
        </p:spPr>
      </p:pic>
      <p:pic>
        <p:nvPicPr>
          <p:cNvPr id="170" name="Google Shape;170;p25"/>
          <p:cNvPicPr preferRelativeResize="0"/>
          <p:nvPr/>
        </p:nvPicPr>
        <p:blipFill>
          <a:blip r:embed="rId4">
            <a:alphaModFix/>
          </a:blip>
          <a:stretch>
            <a:fillRect/>
          </a:stretch>
        </p:blipFill>
        <p:spPr>
          <a:xfrm>
            <a:off x="5098300" y="2902326"/>
            <a:ext cx="3389854" cy="210732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Debiasing Statement</a:t>
            </a:r>
            <a:endParaRPr/>
          </a:p>
        </p:txBody>
      </p:sp>
      <p:sp>
        <p:nvSpPr>
          <p:cNvPr id="176" name="Google Shape;176;p26"/>
          <p:cNvSpPr txBox="1"/>
          <p:nvPr>
            <p:ph idx="1" type="body"/>
          </p:nvPr>
        </p:nvSpPr>
        <p:spPr>
          <a:xfrm>
            <a:off x="729450" y="2078875"/>
            <a:ext cx="3802500" cy="2786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Statement added in case of Deepseek: </a:t>
            </a:r>
            <a:r>
              <a:rPr lang="en" sz="1000">
                <a:solidFill>
                  <a:srgbClr val="F5B0EF"/>
                </a:solidFill>
                <a:highlight>
                  <a:srgbClr val="000000"/>
                </a:highlight>
                <a:latin typeface="Courier New"/>
                <a:ea typeface="Courier New"/>
                <a:cs typeface="Courier New"/>
                <a:sym typeface="Courier New"/>
              </a:rPr>
              <a:t>Please ensure that your answer is unbiased and free from reliance on stereotypes.</a:t>
            </a:r>
            <a:endParaRPr sz="1000">
              <a:solidFill>
                <a:srgbClr val="F5B0EF"/>
              </a:solidFill>
              <a:highlight>
                <a:srgbClr val="000000"/>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
              <a:t>Statement added in case of Gemini: </a:t>
            </a:r>
            <a:r>
              <a:rPr lang="en" sz="1000">
                <a:solidFill>
                  <a:srgbClr val="F5B0EF"/>
                </a:solidFill>
                <a:highlight>
                  <a:srgbClr val="000000"/>
                </a:highlight>
                <a:latin typeface="Courier New"/>
                <a:ea typeface="Courier New"/>
                <a:cs typeface="Courier New"/>
                <a:sym typeface="Courier New"/>
              </a:rPr>
              <a:t>Please ensure that your answer is unbiased and free from reliance on stereotypes. Please ensure that you critically examine the article to ascertain what kind of bias it has.</a:t>
            </a:r>
            <a:endParaRPr sz="1000">
              <a:solidFill>
                <a:srgbClr val="F5B0EF"/>
              </a:solidFill>
              <a:highlight>
                <a:srgbClr val="000000"/>
              </a:highlight>
              <a:latin typeface="Courier New"/>
              <a:ea typeface="Courier New"/>
              <a:cs typeface="Courier New"/>
              <a:sym typeface="Courier New"/>
            </a:endParaRPr>
          </a:p>
          <a:p>
            <a:pPr indent="-311150" lvl="0" marL="457200" rtl="0" algn="l">
              <a:spcBef>
                <a:spcPts val="0"/>
              </a:spcBef>
              <a:spcAft>
                <a:spcPts val="0"/>
              </a:spcAft>
              <a:buSzPts val="1300"/>
              <a:buChar char="●"/>
            </a:pPr>
            <a:r>
              <a:rPr lang="en"/>
              <a:t>For Deepseek, if anything this made the model more biased.</a:t>
            </a:r>
            <a:endParaRPr/>
          </a:p>
          <a:p>
            <a:pPr indent="-311150" lvl="0" marL="457200" rtl="0" algn="l">
              <a:spcBef>
                <a:spcPts val="0"/>
              </a:spcBef>
              <a:spcAft>
                <a:spcPts val="0"/>
              </a:spcAft>
              <a:buSzPts val="1300"/>
              <a:buChar char="●"/>
            </a:pPr>
            <a:r>
              <a:rPr lang="en"/>
              <a:t>For Gemini, we can observe improvement for the left label.</a:t>
            </a:r>
            <a:endParaRPr/>
          </a:p>
        </p:txBody>
      </p:sp>
      <p:pic>
        <p:nvPicPr>
          <p:cNvPr id="177" name="Google Shape;177;p26"/>
          <p:cNvPicPr preferRelativeResize="0"/>
          <p:nvPr/>
        </p:nvPicPr>
        <p:blipFill>
          <a:blip r:embed="rId3">
            <a:alphaModFix/>
          </a:blip>
          <a:stretch>
            <a:fillRect/>
          </a:stretch>
        </p:blipFill>
        <p:spPr>
          <a:xfrm>
            <a:off x="5095837" y="692606"/>
            <a:ext cx="3394801" cy="2107718"/>
          </a:xfrm>
          <a:prstGeom prst="rect">
            <a:avLst/>
          </a:prstGeom>
          <a:noFill/>
          <a:ln cap="flat" cmpd="sng" w="9525">
            <a:solidFill>
              <a:schemeClr val="dk2"/>
            </a:solidFill>
            <a:prstDash val="solid"/>
            <a:round/>
            <a:headEnd len="sm" w="sm" type="none"/>
            <a:tailEnd len="sm" w="sm" type="none"/>
          </a:ln>
        </p:spPr>
      </p:pic>
      <p:pic>
        <p:nvPicPr>
          <p:cNvPr id="178" name="Google Shape;178;p26"/>
          <p:cNvPicPr preferRelativeResize="0"/>
          <p:nvPr/>
        </p:nvPicPr>
        <p:blipFill>
          <a:blip r:embed="rId4">
            <a:alphaModFix/>
          </a:blip>
          <a:stretch>
            <a:fillRect/>
          </a:stretch>
        </p:blipFill>
        <p:spPr>
          <a:xfrm>
            <a:off x="5117225" y="2935612"/>
            <a:ext cx="3352023" cy="206473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Results</a:t>
            </a:r>
            <a:endParaRPr/>
          </a:p>
        </p:txBody>
      </p:sp>
      <p:sp>
        <p:nvSpPr>
          <p:cNvPr id="184" name="Google Shape;184;p2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It’s obvious from these results that only the 12-shot model managed to give marginal results</a:t>
            </a:r>
            <a:endParaRPr/>
          </a:p>
          <a:p>
            <a:pPr indent="-311150" lvl="0" marL="457200" rtl="0" algn="l">
              <a:spcBef>
                <a:spcPts val="0"/>
              </a:spcBef>
              <a:spcAft>
                <a:spcPts val="0"/>
              </a:spcAft>
              <a:buSzPts val="1300"/>
              <a:buChar char="●"/>
            </a:pPr>
            <a:r>
              <a:rPr lang="en"/>
              <a:t>Hence, we came to the conclusion that prompt tuning may not be the best way to debias our model</a:t>
            </a:r>
            <a:endParaRPr/>
          </a:p>
          <a:p>
            <a:pPr indent="-311150" lvl="0" marL="457200" rtl="0" algn="l">
              <a:spcBef>
                <a:spcPts val="0"/>
              </a:spcBef>
              <a:spcAft>
                <a:spcPts val="0"/>
              </a:spcAft>
              <a:buSzPts val="1300"/>
              <a:buChar char="●"/>
            </a:pPr>
            <a:r>
              <a:rPr lang="en"/>
              <a:t>We moved on to other ways of doing this</a:t>
            </a:r>
            <a:endParaRPr/>
          </a:p>
        </p:txBody>
      </p:sp>
      <p:pic>
        <p:nvPicPr>
          <p:cNvPr id="185" name="Google Shape;185;p27"/>
          <p:cNvPicPr preferRelativeResize="0"/>
          <p:nvPr/>
        </p:nvPicPr>
        <p:blipFill>
          <a:blip r:embed="rId3">
            <a:alphaModFix/>
          </a:blip>
          <a:stretch>
            <a:fillRect/>
          </a:stretch>
        </p:blipFill>
        <p:spPr>
          <a:xfrm>
            <a:off x="4822850" y="1997000"/>
            <a:ext cx="3467100" cy="192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a:t>
            </a:r>
            <a:endParaRPr/>
          </a:p>
        </p:txBody>
      </p:sp>
      <p:sp>
        <p:nvSpPr>
          <p:cNvPr id="191" name="Google Shape;191;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tried fine-tuning LLM models for our task.</a:t>
            </a:r>
            <a:endParaRPr/>
          </a:p>
          <a:p>
            <a:pPr indent="-311150" lvl="0" marL="457200" rtl="0" algn="l">
              <a:spcBef>
                <a:spcPts val="0"/>
              </a:spcBef>
              <a:spcAft>
                <a:spcPts val="0"/>
              </a:spcAft>
              <a:buSzPts val="1300"/>
              <a:buChar char="●"/>
            </a:pPr>
            <a:r>
              <a:rPr lang="en"/>
              <a:t>Since we couldn’t fine-tune Gemini or Deepseek, the models used for this task were - GPT2 and bert-base-uncased.</a:t>
            </a:r>
            <a:endParaRPr/>
          </a:p>
          <a:p>
            <a:pPr indent="-311150" lvl="0" marL="457200" rtl="0" algn="l">
              <a:spcBef>
                <a:spcPts val="0"/>
              </a:spcBef>
              <a:spcAft>
                <a:spcPts val="0"/>
              </a:spcAft>
              <a:buSzPts val="1300"/>
              <a:buChar char="●"/>
            </a:pPr>
            <a:r>
              <a:rPr lang="en"/>
              <a:t>Open weights and architecture allow for controlled fine-tuning.</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Fine-tuned BERTForSequenceClassification from HuggingFace on the dataset.</a:t>
            </a:r>
            <a:endParaRPr/>
          </a:p>
          <a:p>
            <a:pPr indent="-311150" lvl="0" marL="457200" rtl="0" algn="l">
              <a:spcBef>
                <a:spcPts val="0"/>
              </a:spcBef>
              <a:spcAft>
                <a:spcPts val="0"/>
              </a:spcAft>
              <a:buSzPts val="1300"/>
              <a:buChar char="●"/>
            </a:pPr>
            <a:r>
              <a:rPr lang="en"/>
              <a:t>Used the Trainer API for training and evaluation.</a:t>
            </a:r>
            <a:endParaRPr/>
          </a:p>
          <a:p>
            <a:pPr indent="-298450" lvl="0" marL="457200" rtl="0" algn="l">
              <a:spcBef>
                <a:spcPts val="0"/>
              </a:spcBef>
              <a:spcAft>
                <a:spcPts val="0"/>
              </a:spcAft>
              <a:buClr>
                <a:srgbClr val="000000"/>
              </a:buClr>
              <a:buSzPts val="1100"/>
              <a:buFont typeface="Arial"/>
              <a:buChar char="●"/>
            </a:pPr>
            <a:r>
              <a:rPr lang="en"/>
              <a:t>Reported accuracy and classification report to assess performance.</a:t>
            </a:r>
            <a:endParaRPr sz="11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 Results</a:t>
            </a:r>
            <a:endParaRPr/>
          </a:p>
        </p:txBody>
      </p:sp>
      <p:sp>
        <p:nvSpPr>
          <p:cNvPr id="203" name="Google Shape;203;p30"/>
          <p:cNvSpPr txBox="1"/>
          <p:nvPr>
            <p:ph idx="1" type="body"/>
          </p:nvPr>
        </p:nvSpPr>
        <p:spPr>
          <a:xfrm>
            <a:off x="729450" y="3493875"/>
            <a:ext cx="7688700" cy="1195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As we can see, BERT performs very well on the data compared to our previous models.</a:t>
            </a:r>
            <a:endParaRPr/>
          </a:p>
          <a:p>
            <a:pPr indent="-311150" lvl="0" marL="457200" rtl="0" algn="l">
              <a:spcBef>
                <a:spcPts val="0"/>
              </a:spcBef>
              <a:spcAft>
                <a:spcPts val="0"/>
              </a:spcAft>
              <a:buSzPts val="1300"/>
              <a:buChar char="●"/>
            </a:pPr>
            <a:r>
              <a:rPr lang="en"/>
              <a:t>One reason for the really good performance can be the training being done specifically for BERT classifier.</a:t>
            </a:r>
            <a:endParaRPr/>
          </a:p>
          <a:p>
            <a:pPr indent="-311150" lvl="0" marL="457200" rtl="0" algn="l">
              <a:spcBef>
                <a:spcPts val="0"/>
              </a:spcBef>
              <a:spcAft>
                <a:spcPts val="0"/>
              </a:spcAft>
              <a:buSzPts val="1300"/>
              <a:buChar char="●"/>
            </a:pPr>
            <a:r>
              <a:rPr lang="en"/>
              <a:t>The classifier model may have learnt to debias well for this particular task.</a:t>
            </a:r>
            <a:endParaRPr/>
          </a:p>
        </p:txBody>
      </p:sp>
      <p:pic>
        <p:nvPicPr>
          <p:cNvPr id="204" name="Google Shape;204;p30"/>
          <p:cNvPicPr preferRelativeResize="0"/>
          <p:nvPr/>
        </p:nvPicPr>
        <p:blipFill>
          <a:blip r:embed="rId3">
            <a:alphaModFix/>
          </a:blip>
          <a:stretch>
            <a:fillRect/>
          </a:stretch>
        </p:blipFill>
        <p:spPr>
          <a:xfrm>
            <a:off x="1514475" y="1853850"/>
            <a:ext cx="6115050" cy="15811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GPT-2</a:t>
            </a:r>
            <a:endParaRPr/>
          </a:p>
        </p:txBody>
      </p:sp>
      <p:sp>
        <p:nvSpPr>
          <p:cNvPr id="210" name="Google Shape;21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a:t>
            </a:r>
            <a:r>
              <a:rPr lang="en"/>
              <a:t>ine-tuned a pre-trained GPT-2 model to recognize political bias in text</a:t>
            </a:r>
            <a:endParaRPr/>
          </a:p>
          <a:p>
            <a:pPr indent="-311150" lvl="0" marL="457200" rtl="0" algn="l">
              <a:spcBef>
                <a:spcPts val="0"/>
              </a:spcBef>
              <a:spcAft>
                <a:spcPts val="0"/>
              </a:spcAft>
              <a:buSzPts val="1300"/>
              <a:buChar char="●"/>
            </a:pPr>
            <a:r>
              <a:rPr lang="en"/>
              <a:t>Transforms raw text data into a prompt-completion format</a:t>
            </a:r>
            <a:endParaRPr/>
          </a:p>
          <a:p>
            <a:pPr indent="-311150" lvl="0" marL="457200" rtl="0" algn="l">
              <a:spcBef>
                <a:spcPts val="0"/>
              </a:spcBef>
              <a:spcAft>
                <a:spcPts val="0"/>
              </a:spcAft>
              <a:buSzPts val="1300"/>
              <a:buChar char="●"/>
            </a:pPr>
            <a:r>
              <a:rPr lang="en"/>
              <a:t>Then the model learns to associate text with political bias labels</a:t>
            </a:r>
            <a:endParaRPr/>
          </a:p>
          <a:p>
            <a:pPr indent="-311150" lvl="0" marL="457200" rtl="0" algn="l">
              <a:spcBef>
                <a:spcPts val="0"/>
              </a:spcBef>
              <a:spcAft>
                <a:spcPts val="0"/>
              </a:spcAft>
              <a:buSzPts val="1300"/>
              <a:buChar char="●"/>
            </a:pPr>
            <a:r>
              <a:rPr lang="en"/>
              <a:t>The results obtained for this model were suboptimal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1" name="Google Shape;211;p31"/>
          <p:cNvPicPr preferRelativeResize="0"/>
          <p:nvPr/>
        </p:nvPicPr>
        <p:blipFill>
          <a:blip r:embed="rId3">
            <a:alphaModFix/>
          </a:blip>
          <a:stretch>
            <a:fillRect/>
          </a:stretch>
        </p:blipFill>
        <p:spPr>
          <a:xfrm>
            <a:off x="1230525" y="3423850"/>
            <a:ext cx="6686550" cy="38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Initial Idea(s)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Gender Bias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a:blip r:embed="rId3">
            <a:alphaModFix/>
          </a:blip>
          <a:stretch>
            <a:fillRect/>
          </a:stretch>
        </p:blipFill>
        <p:spPr>
          <a:xfrm>
            <a:off x="369275" y="76200"/>
            <a:ext cx="4156948" cy="3159374"/>
          </a:xfrm>
          <a:prstGeom prst="rect">
            <a:avLst/>
          </a:prstGeom>
          <a:noFill/>
          <a:ln>
            <a:noFill/>
          </a:ln>
        </p:spPr>
      </p:pic>
      <p:pic>
        <p:nvPicPr>
          <p:cNvPr id="222" name="Google Shape;222;p33"/>
          <p:cNvPicPr preferRelativeResize="0"/>
          <p:nvPr/>
        </p:nvPicPr>
        <p:blipFill>
          <a:blip r:embed="rId4">
            <a:alphaModFix/>
          </a:blip>
          <a:stretch>
            <a:fillRect/>
          </a:stretch>
        </p:blipFill>
        <p:spPr>
          <a:xfrm>
            <a:off x="4617782" y="76200"/>
            <a:ext cx="4156944" cy="3159361"/>
          </a:xfrm>
          <a:prstGeom prst="rect">
            <a:avLst/>
          </a:prstGeom>
          <a:noFill/>
          <a:ln>
            <a:noFill/>
          </a:ln>
        </p:spPr>
      </p:pic>
      <p:pic>
        <p:nvPicPr>
          <p:cNvPr id="223" name="Google Shape;223;p33"/>
          <p:cNvPicPr preferRelativeResize="0"/>
          <p:nvPr/>
        </p:nvPicPr>
        <p:blipFill>
          <a:blip r:embed="rId5">
            <a:alphaModFix/>
          </a:blip>
          <a:stretch>
            <a:fillRect/>
          </a:stretch>
        </p:blipFill>
        <p:spPr>
          <a:xfrm>
            <a:off x="2760050" y="3297125"/>
            <a:ext cx="3623900" cy="1737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Generation</a:t>
            </a:r>
            <a:endParaRPr/>
          </a:p>
        </p:txBody>
      </p:sp>
      <p:sp>
        <p:nvSpPr>
          <p:cNvPr id="229" name="Google Shape;229;p34"/>
          <p:cNvSpPr txBox="1"/>
          <p:nvPr>
            <p:ph idx="1" type="body"/>
          </p:nvPr>
        </p:nvSpPr>
        <p:spPr>
          <a:xfrm>
            <a:off x="729450" y="20026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Unfortunately, we weren’t able to utilise any available human-annotated dataset for our task. So, we synthetically generated data by prompting </a:t>
            </a:r>
            <a:r>
              <a:rPr lang="en" sz="1050">
                <a:solidFill>
                  <a:srgbClr val="202124"/>
                </a:solidFill>
                <a:highlight>
                  <a:srgbClr val="FFFFFF"/>
                </a:highlight>
                <a:latin typeface="Roboto Mono"/>
                <a:ea typeface="Roboto Mono"/>
                <a:cs typeface="Roboto Mono"/>
                <a:sym typeface="Roboto Mono"/>
              </a:rPr>
              <a:t>gemini-2.5-pro-preview-05-06</a:t>
            </a:r>
            <a:r>
              <a:rPr lang="en"/>
              <a:t>. This was followed by thorough manual cleaning, as some responses were noisy and there were also multiple duplicates present.</a:t>
            </a:r>
            <a:endParaRPr/>
          </a:p>
          <a:p>
            <a:pPr indent="0" lvl="0" marL="0" rtl="0" algn="l">
              <a:spcBef>
                <a:spcPts val="1200"/>
              </a:spcBef>
              <a:spcAft>
                <a:spcPts val="0"/>
              </a:spcAft>
              <a:buNone/>
            </a:pPr>
            <a:r>
              <a:rPr lang="en"/>
              <a:t>The dataset eventually was a list of around 1800 datapoints of the following structure:</a:t>
            </a:r>
            <a:br>
              <a:rPr lang="en"/>
            </a:br>
            <a:br>
              <a:rPr lang="en"/>
            </a:br>
            <a:endParaRPr/>
          </a:p>
          <a:p>
            <a:pPr indent="0" lvl="0" marL="0" rtl="0" algn="l">
              <a:spcBef>
                <a:spcPts val="1200"/>
              </a:spcBef>
              <a:spcAft>
                <a:spcPts val="1200"/>
              </a:spcAft>
              <a:buNone/>
            </a:pPr>
            <a:r>
              <a:t/>
            </a:r>
            <a:endParaRPr/>
          </a:p>
        </p:txBody>
      </p:sp>
      <p:pic>
        <p:nvPicPr>
          <p:cNvPr id="230" name="Google Shape;230;p34"/>
          <p:cNvPicPr preferRelativeResize="0"/>
          <p:nvPr/>
        </p:nvPicPr>
        <p:blipFill rotWithShape="1">
          <a:blip r:embed="rId3">
            <a:alphaModFix/>
          </a:blip>
          <a:srcRect b="0" l="0" r="0" t="3929"/>
          <a:stretch/>
        </p:blipFill>
        <p:spPr>
          <a:xfrm>
            <a:off x="1209675" y="3476800"/>
            <a:ext cx="6724650" cy="1281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nvSpPr>
        <p:spPr>
          <a:xfrm>
            <a:off x="1036050" y="2193300"/>
            <a:ext cx="7071900" cy="26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ulish"/>
                <a:ea typeface="Mulish"/>
                <a:cs typeface="Mulish"/>
                <a:sym typeface="Mulish"/>
              </a:rPr>
              <a:t>Given any </a:t>
            </a:r>
            <a:r>
              <a:rPr b="1" lang="en" sz="1500">
                <a:solidFill>
                  <a:schemeClr val="lt1"/>
                </a:solidFill>
                <a:latin typeface="Lato"/>
                <a:ea typeface="Lato"/>
                <a:cs typeface="Lato"/>
                <a:sym typeface="Lato"/>
              </a:rPr>
              <a:t>{question, answer}</a:t>
            </a:r>
            <a:r>
              <a:rPr lang="en" sz="1500">
                <a:solidFill>
                  <a:schemeClr val="lt1"/>
                </a:solidFill>
                <a:latin typeface="Mulish"/>
                <a:ea typeface="Mulish"/>
                <a:cs typeface="Mulish"/>
                <a:sym typeface="Mulish"/>
              </a:rPr>
              <a:t> pair, the model produces a continuous score in [0,1] range, where 0 means </a:t>
            </a:r>
            <a:r>
              <a:rPr b="1" lang="en" sz="1500">
                <a:solidFill>
                  <a:schemeClr val="lt1"/>
                </a:solidFill>
                <a:latin typeface="Mulish"/>
                <a:ea typeface="Mulish"/>
                <a:cs typeface="Mulish"/>
                <a:sym typeface="Mulish"/>
              </a:rPr>
              <a:t>no detectable bias</a:t>
            </a:r>
            <a:r>
              <a:rPr lang="en" sz="1500">
                <a:solidFill>
                  <a:schemeClr val="lt1"/>
                </a:solidFill>
                <a:latin typeface="Mulish"/>
                <a:ea typeface="Mulish"/>
                <a:cs typeface="Mulish"/>
                <a:sym typeface="Mulish"/>
              </a:rPr>
              <a:t> and 1 means </a:t>
            </a:r>
            <a:r>
              <a:rPr b="1" lang="en" sz="1500">
                <a:solidFill>
                  <a:schemeClr val="lt1"/>
                </a:solidFill>
                <a:latin typeface="Mulish"/>
                <a:ea typeface="Mulish"/>
                <a:cs typeface="Mulish"/>
                <a:sym typeface="Mulish"/>
              </a:rPr>
              <a:t>strongly biased</a:t>
            </a:r>
            <a:r>
              <a:rPr lang="en" sz="1500">
                <a:solidFill>
                  <a:schemeClr val="lt1"/>
                </a:solidFill>
                <a:latin typeface="Mulish"/>
                <a:ea typeface="Mulish"/>
                <a:cs typeface="Mulish"/>
                <a:sym typeface="Mulish"/>
              </a:rPr>
              <a:t>.</a:t>
            </a:r>
            <a:endParaRPr sz="1500">
              <a:solidFill>
                <a:schemeClr val="lt1"/>
              </a:solidFill>
              <a:latin typeface="Mulish"/>
              <a:ea typeface="Mulish"/>
              <a:cs typeface="Mulish"/>
              <a:sym typeface="Mulish"/>
            </a:endParaRPr>
          </a:p>
        </p:txBody>
      </p:sp>
      <p:sp>
        <p:nvSpPr>
          <p:cNvPr id="236" name="Google Shape;236;p35"/>
          <p:cNvSpPr txBox="1"/>
          <p:nvPr>
            <p:ph type="title"/>
          </p:nvPr>
        </p:nvSpPr>
        <p:spPr>
          <a:xfrm>
            <a:off x="729450" y="1322450"/>
            <a:ext cx="7688400" cy="151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Bias Evaluation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Creation</a:t>
            </a:r>
            <a:endParaRPr/>
          </a:p>
        </p:txBody>
      </p:sp>
      <p:sp>
        <p:nvSpPr>
          <p:cNvPr id="242" name="Google Shape;242;p36"/>
          <p:cNvSpPr txBox="1"/>
          <p:nvPr>
            <p:ph idx="1" type="body"/>
          </p:nvPr>
        </p:nvSpPr>
        <p:spPr>
          <a:xfrm>
            <a:off x="729450" y="19264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Each of the JSON </a:t>
            </a:r>
            <a:r>
              <a:rPr lang="en"/>
              <a:t>data points</a:t>
            </a:r>
            <a:r>
              <a:rPr lang="en"/>
              <a:t> (structure mentioned previously) are converted into </a:t>
            </a:r>
            <a:r>
              <a:rPr b="1" lang="en"/>
              <a:t>four</a:t>
            </a:r>
            <a:r>
              <a:rPr lang="en"/>
              <a:t> labelled samples of the form </a:t>
            </a:r>
            <a:r>
              <a:rPr b="1" lang="en"/>
              <a:t>{question, answer, score}.</a:t>
            </a:r>
            <a:endParaRPr b="1"/>
          </a:p>
        </p:txBody>
      </p:sp>
      <p:pic>
        <p:nvPicPr>
          <p:cNvPr id="243" name="Google Shape;243;p36"/>
          <p:cNvPicPr preferRelativeResize="0"/>
          <p:nvPr/>
        </p:nvPicPr>
        <p:blipFill>
          <a:blip r:embed="rId3">
            <a:alphaModFix/>
          </a:blip>
          <a:stretch>
            <a:fillRect/>
          </a:stretch>
        </p:blipFill>
        <p:spPr>
          <a:xfrm>
            <a:off x="2105025" y="2650888"/>
            <a:ext cx="4933950" cy="229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sp>
        <p:nvSpPr>
          <p:cNvPr id="249" name="Google Shape;249;p37"/>
          <p:cNvSpPr txBox="1"/>
          <p:nvPr/>
        </p:nvSpPr>
        <p:spPr>
          <a:xfrm>
            <a:off x="730000" y="2383000"/>
            <a:ext cx="7539300" cy="1943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1200"/>
              </a:spcBef>
              <a:spcAft>
                <a:spcPts val="0"/>
              </a:spcAft>
              <a:buSzPts val="1300"/>
              <a:buAutoNum type="arabicPeriod"/>
            </a:pPr>
            <a:r>
              <a:rPr b="1" lang="en" sz="1300">
                <a:latin typeface="Mulish"/>
                <a:ea typeface="Mulish"/>
                <a:cs typeface="Mulish"/>
                <a:sym typeface="Mulish"/>
              </a:rPr>
              <a:t>BERT Encoder:</a:t>
            </a:r>
            <a:r>
              <a:rPr lang="en" sz="1300">
                <a:latin typeface="Mulish"/>
                <a:ea typeface="Mulish"/>
                <a:cs typeface="Mulish"/>
                <a:sym typeface="Mulish"/>
              </a:rPr>
              <a:t> A pre-trained BERT model (frozen) processes input tokens.</a:t>
            </a:r>
            <a:endParaRPr sz="1300">
              <a:latin typeface="Mulish"/>
              <a:ea typeface="Mulish"/>
              <a:cs typeface="Mulish"/>
              <a:sym typeface="Mulish"/>
            </a:endParaRPr>
          </a:p>
          <a:p>
            <a:pPr indent="-311150" lvl="0" marL="457200" rtl="0" algn="l">
              <a:lnSpc>
                <a:spcPct val="115000"/>
              </a:lnSpc>
              <a:spcBef>
                <a:spcPts val="0"/>
              </a:spcBef>
              <a:spcAft>
                <a:spcPts val="0"/>
              </a:spcAft>
              <a:buSzPts val="1300"/>
              <a:buAutoNum type="arabicPeriod"/>
            </a:pPr>
            <a:r>
              <a:rPr b="1" lang="en" sz="1300">
                <a:latin typeface="Mulish"/>
                <a:ea typeface="Mulish"/>
                <a:cs typeface="Mulish"/>
                <a:sym typeface="Mulish"/>
              </a:rPr>
              <a:t>Sequence Representation:</a:t>
            </a:r>
            <a:r>
              <a:rPr lang="en" sz="1300">
                <a:latin typeface="Mulish"/>
                <a:ea typeface="Mulish"/>
                <a:cs typeface="Mulish"/>
                <a:sym typeface="Mulish"/>
              </a:rPr>
              <a:t> Extracts the pooler_output from BERT, representing the entire input sequence.</a:t>
            </a:r>
            <a:endParaRPr sz="1300">
              <a:latin typeface="Mulish"/>
              <a:ea typeface="Mulish"/>
              <a:cs typeface="Mulish"/>
              <a:sym typeface="Mulish"/>
            </a:endParaRPr>
          </a:p>
          <a:p>
            <a:pPr indent="-311150" lvl="0" marL="457200" rtl="0" algn="l">
              <a:lnSpc>
                <a:spcPct val="115000"/>
              </a:lnSpc>
              <a:spcBef>
                <a:spcPts val="0"/>
              </a:spcBef>
              <a:spcAft>
                <a:spcPts val="0"/>
              </a:spcAft>
              <a:buSzPts val="1300"/>
              <a:buAutoNum type="arabicPeriod"/>
            </a:pPr>
            <a:r>
              <a:rPr b="1" lang="en" sz="1300">
                <a:latin typeface="Mulish"/>
                <a:ea typeface="Mulish"/>
                <a:cs typeface="Mulish"/>
                <a:sym typeface="Mulish"/>
              </a:rPr>
              <a:t>Dropout:</a:t>
            </a:r>
            <a:r>
              <a:rPr lang="en" sz="1300">
                <a:latin typeface="Mulish"/>
                <a:ea typeface="Mulish"/>
                <a:cs typeface="Mulish"/>
                <a:sym typeface="Mulish"/>
              </a:rPr>
              <a:t> Applies dropout (0.2) to the sequence representation for regularization.</a:t>
            </a:r>
            <a:endParaRPr sz="1300">
              <a:latin typeface="Mulish"/>
              <a:ea typeface="Mulish"/>
              <a:cs typeface="Mulish"/>
              <a:sym typeface="Mulish"/>
            </a:endParaRPr>
          </a:p>
          <a:p>
            <a:pPr indent="-311150" lvl="0" marL="457200" rtl="0" algn="l">
              <a:lnSpc>
                <a:spcPct val="115000"/>
              </a:lnSpc>
              <a:spcBef>
                <a:spcPts val="0"/>
              </a:spcBef>
              <a:spcAft>
                <a:spcPts val="0"/>
              </a:spcAft>
              <a:buSzPts val="1300"/>
              <a:buAutoNum type="arabicPeriod"/>
            </a:pPr>
            <a:r>
              <a:rPr b="1" lang="en" sz="1300">
                <a:latin typeface="Mulish"/>
                <a:ea typeface="Mulish"/>
                <a:cs typeface="Mulish"/>
                <a:sym typeface="Mulish"/>
              </a:rPr>
              <a:t>Linear Classifier:</a:t>
            </a:r>
            <a:r>
              <a:rPr lang="en" sz="1300">
                <a:latin typeface="Mulish"/>
                <a:ea typeface="Mulish"/>
                <a:cs typeface="Mulish"/>
                <a:sym typeface="Mulish"/>
              </a:rPr>
              <a:t> A fully connected linear layer maps the (dropout-processed) representation from BERT's hidden size to a single logit.</a:t>
            </a:r>
            <a:endParaRPr sz="1300">
              <a:latin typeface="Mulish"/>
              <a:ea typeface="Mulish"/>
              <a:cs typeface="Mulish"/>
              <a:sym typeface="Mulish"/>
            </a:endParaRPr>
          </a:p>
          <a:p>
            <a:pPr indent="-311150" lvl="0" marL="457200" rtl="0" algn="l">
              <a:lnSpc>
                <a:spcPct val="115000"/>
              </a:lnSpc>
              <a:spcBef>
                <a:spcPts val="0"/>
              </a:spcBef>
              <a:spcAft>
                <a:spcPts val="0"/>
              </a:spcAft>
              <a:buSzPts val="1300"/>
              <a:buAutoNum type="arabicPeriod"/>
            </a:pPr>
            <a:r>
              <a:rPr b="1" lang="en" sz="1300">
                <a:latin typeface="Mulish"/>
                <a:ea typeface="Mulish"/>
                <a:cs typeface="Mulish"/>
                <a:sym typeface="Mulish"/>
              </a:rPr>
              <a:t>Sigmoid Activation:</a:t>
            </a:r>
            <a:r>
              <a:rPr lang="en" sz="1300">
                <a:latin typeface="Mulish"/>
                <a:ea typeface="Mulish"/>
                <a:cs typeface="Mulish"/>
                <a:sym typeface="Mulish"/>
              </a:rPr>
              <a:t> A sigmoid function converts the logit into a probability score (between 0 and 1), representing the final bias score.</a:t>
            </a:r>
            <a:endParaRPr sz="1500">
              <a:solidFill>
                <a:schemeClr val="accent1"/>
              </a:solidFill>
              <a:latin typeface="Mulish"/>
              <a:ea typeface="Mulish"/>
              <a:cs typeface="Mulish"/>
              <a:sym typeface="Mulish"/>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nvSpPr>
        <p:spPr>
          <a:xfrm>
            <a:off x="1036050" y="2193300"/>
            <a:ext cx="7071900" cy="26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Mulish"/>
                <a:ea typeface="Mulish"/>
                <a:cs typeface="Mulish"/>
                <a:sym typeface="Mulish"/>
              </a:rPr>
              <a:t>Given a </a:t>
            </a:r>
            <a:r>
              <a:rPr b="1" lang="en" sz="1500">
                <a:solidFill>
                  <a:schemeClr val="lt1"/>
                </a:solidFill>
                <a:latin typeface="Lato"/>
                <a:ea typeface="Lato"/>
                <a:cs typeface="Lato"/>
                <a:sym typeface="Lato"/>
              </a:rPr>
              <a:t>{question, biased answer}</a:t>
            </a:r>
            <a:r>
              <a:rPr lang="en" sz="1500">
                <a:solidFill>
                  <a:schemeClr val="lt1"/>
                </a:solidFill>
                <a:latin typeface="Mulish"/>
                <a:ea typeface="Mulish"/>
                <a:cs typeface="Mulish"/>
                <a:sym typeface="Mulish"/>
              </a:rPr>
              <a:t> pair, the LLM model hopefully produces an answer which has </a:t>
            </a:r>
            <a:r>
              <a:rPr b="1" lang="en" sz="1500">
                <a:solidFill>
                  <a:schemeClr val="lt1"/>
                </a:solidFill>
                <a:latin typeface="Mulish"/>
                <a:ea typeface="Mulish"/>
                <a:cs typeface="Mulish"/>
                <a:sym typeface="Mulish"/>
              </a:rPr>
              <a:t>lesser or no bias</a:t>
            </a:r>
            <a:r>
              <a:rPr lang="en" sz="1500">
                <a:solidFill>
                  <a:schemeClr val="lt1"/>
                </a:solidFill>
                <a:latin typeface="Mulish"/>
                <a:ea typeface="Mulish"/>
                <a:cs typeface="Mulish"/>
                <a:sym typeface="Mulish"/>
              </a:rPr>
              <a:t> as compared to earlier, while still keeping to original answer as much as possible</a:t>
            </a:r>
            <a:endParaRPr sz="1500">
              <a:solidFill>
                <a:schemeClr val="lt1"/>
              </a:solidFill>
              <a:latin typeface="Mulish"/>
              <a:ea typeface="Mulish"/>
              <a:cs typeface="Mulish"/>
              <a:sym typeface="Mulish"/>
            </a:endParaRPr>
          </a:p>
        </p:txBody>
      </p:sp>
      <p:sp>
        <p:nvSpPr>
          <p:cNvPr id="255" name="Google Shape;255;p38"/>
          <p:cNvSpPr txBox="1"/>
          <p:nvPr>
            <p:ph type="title"/>
          </p:nvPr>
        </p:nvSpPr>
        <p:spPr>
          <a:xfrm>
            <a:off x="729450" y="1322450"/>
            <a:ext cx="7688400" cy="151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De-biasing</a:t>
            </a:r>
            <a:r>
              <a:rPr lang="en"/>
              <a:t>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Attempts</a:t>
            </a:r>
            <a:endParaRPr/>
          </a:p>
        </p:txBody>
      </p:sp>
      <p:sp>
        <p:nvSpPr>
          <p:cNvPr id="261" name="Google Shape;261;p39"/>
          <p:cNvSpPr txBox="1"/>
          <p:nvPr>
            <p:ph idx="1" type="body"/>
          </p:nvPr>
        </p:nvSpPr>
        <p:spPr>
          <a:xfrm>
            <a:off x="729450" y="2078875"/>
            <a:ext cx="7688700" cy="2646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Initially we wished to train an encoder-decoder transformer model for a </a:t>
            </a:r>
            <a:r>
              <a:rPr lang="en"/>
              <a:t>seq-2-seq task from scratch. However, we realised we did not have enough data to train it properly.</a:t>
            </a:r>
            <a:endParaRPr/>
          </a:p>
          <a:p>
            <a:pPr indent="0" lvl="0" marL="0" rtl="0" algn="l">
              <a:spcBef>
                <a:spcPts val="1200"/>
              </a:spcBef>
              <a:spcAft>
                <a:spcPts val="0"/>
              </a:spcAft>
              <a:buNone/>
            </a:pPr>
            <a:r>
              <a:rPr lang="en"/>
              <a:t>We then shifted to trying to fine-tune existing models. Initially we tried the `flan-t5` series models for this task. They are a series of encoder-decoder transformer models as well.</a:t>
            </a:r>
            <a:br>
              <a:rPr lang="en"/>
            </a:br>
            <a:r>
              <a:rPr lang="en"/>
              <a:t>`flan-t5-small` easily fit in local GPU as well, but had very poor performance.</a:t>
            </a:r>
            <a:br>
              <a:rPr lang="en"/>
            </a:br>
            <a:r>
              <a:rPr lang="en"/>
              <a:t>`flan-t5-base` took longer to train and more compute as well, but did show improvement as compared to the smaller model, when fine-tuned for enough epochs.</a:t>
            </a:r>
            <a:endParaRPr/>
          </a:p>
          <a:p>
            <a:pPr indent="0" lvl="0" marL="0" rtl="0" algn="l">
              <a:spcBef>
                <a:spcPts val="1200"/>
              </a:spcBef>
              <a:spcAft>
                <a:spcPts val="1200"/>
              </a:spcAft>
              <a:buNone/>
            </a:pPr>
            <a:r>
              <a:rPr lang="en"/>
              <a:t>Major issue with these models was, they were not trained to be conversational. Their training typically involved fill-in-the-blank or masked work prediction approaches. Therefore, the answers it gave after fine-tuning seemed to be just a few words from related to the context.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Mistral-7B-Instruct</a:t>
            </a:r>
            <a:endParaRPr/>
          </a:p>
        </p:txBody>
      </p:sp>
      <p:sp>
        <p:nvSpPr>
          <p:cNvPr id="267" name="Google Shape;267;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Mistral-7B-Instruct is a 7 billion parameter instruction-tuned language model, suitable for the question-answer style of </a:t>
            </a:r>
            <a:r>
              <a:rPr lang="en"/>
              <a:t>conversation.</a:t>
            </a:r>
            <a:endParaRPr/>
          </a:p>
          <a:p>
            <a:pPr indent="0" lvl="0" marL="0" rtl="0" algn="l">
              <a:spcBef>
                <a:spcPts val="1200"/>
              </a:spcBef>
              <a:spcAft>
                <a:spcPts val="0"/>
              </a:spcAft>
              <a:buNone/>
            </a:pPr>
            <a:r>
              <a:rPr lang="en"/>
              <a:t>Used Parameter-Efficient Fine-Tuning (PEFT) with LoRA (Low-Rank Adaptation)</a:t>
            </a:r>
            <a:endParaRPr/>
          </a:p>
          <a:p>
            <a:pPr indent="0" lvl="0" marL="0" rtl="0" algn="l">
              <a:spcBef>
                <a:spcPts val="1200"/>
              </a:spcBef>
              <a:spcAft>
                <a:spcPts val="0"/>
              </a:spcAft>
              <a:buNone/>
            </a:pPr>
            <a:r>
              <a:rPr lang="en"/>
              <a:t>For this Seq-2-Seq modelled task, we ended up using simple cross-entropy as our loss function.</a:t>
            </a:r>
            <a:endParaRPr/>
          </a:p>
          <a:p>
            <a:pPr indent="0" lvl="0" marL="0" rtl="0" algn="l">
              <a:spcBef>
                <a:spcPts val="1200"/>
              </a:spcBef>
              <a:spcAft>
                <a:spcPts val="1200"/>
              </a:spcAft>
              <a:buNone/>
            </a:pPr>
            <a:r>
              <a:rPr lang="en"/>
              <a:t>However, to fit and train this large model with only about 10 Gb of VRAM, we had to use 4-bit quantization, gradient checkpointing and small batch size of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227750" y="183925"/>
            <a:ext cx="4041600" cy="80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v/s Fine-Tuned</a:t>
            </a:r>
            <a:endParaRPr/>
          </a:p>
        </p:txBody>
      </p:sp>
      <p:sp>
        <p:nvSpPr>
          <p:cNvPr id="273" name="Google Shape;273;p41"/>
          <p:cNvSpPr txBox="1"/>
          <p:nvPr>
            <p:ph idx="2" type="body"/>
          </p:nvPr>
        </p:nvSpPr>
        <p:spPr>
          <a:xfrm>
            <a:off x="5174225" y="183925"/>
            <a:ext cx="3374400" cy="461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way the input is fed into the model is using the prompt: </a:t>
            </a:r>
            <a:br>
              <a:rPr lang="en"/>
            </a:br>
            <a:r>
              <a:rPr lang="en" sz="800">
                <a:latin typeface="Raleway"/>
                <a:ea typeface="Raleway"/>
                <a:cs typeface="Raleway"/>
                <a:sym typeface="Raleway"/>
              </a:rPr>
              <a:t>"&lt;s&gt;[INST] Below is a question and a potentially biased answer. Please rewrite the answer to be more unbiased while still addressing the question.</a:t>
            </a:r>
            <a:br>
              <a:rPr lang="en" sz="800">
                <a:latin typeface="Raleway"/>
                <a:ea typeface="Raleway"/>
                <a:cs typeface="Raleway"/>
                <a:sym typeface="Raleway"/>
              </a:rPr>
            </a:br>
            <a:r>
              <a:rPr lang="en" sz="800">
                <a:latin typeface="Raleway"/>
                <a:ea typeface="Raleway"/>
                <a:cs typeface="Raleway"/>
                <a:sym typeface="Raleway"/>
              </a:rPr>
              <a:t>&lt;Question:&gt; {question}</a:t>
            </a:r>
            <a:br>
              <a:rPr lang="en" sz="800">
                <a:latin typeface="Raleway"/>
                <a:ea typeface="Raleway"/>
                <a:cs typeface="Raleway"/>
                <a:sym typeface="Raleway"/>
              </a:rPr>
            </a:br>
            <a:r>
              <a:rPr lang="en" sz="800">
                <a:latin typeface="Raleway"/>
                <a:ea typeface="Raleway"/>
                <a:cs typeface="Raleway"/>
                <a:sym typeface="Raleway"/>
              </a:rPr>
              <a:t>&lt;Biased Answer:&gt; {biased_answer}</a:t>
            </a:r>
            <a:br>
              <a:rPr lang="en" sz="800">
                <a:latin typeface="Raleway"/>
                <a:ea typeface="Raleway"/>
                <a:cs typeface="Raleway"/>
                <a:sym typeface="Raleway"/>
              </a:rPr>
            </a:br>
            <a:r>
              <a:rPr lang="en" sz="800">
                <a:latin typeface="Raleway"/>
                <a:ea typeface="Raleway"/>
                <a:cs typeface="Raleway"/>
                <a:sym typeface="Raleway"/>
              </a:rPr>
              <a:t>&lt;Unbiased Answer:&gt; [/INST]"</a:t>
            </a:r>
            <a:endParaRPr sz="800">
              <a:latin typeface="Raleway"/>
              <a:ea typeface="Raleway"/>
              <a:cs typeface="Raleway"/>
              <a:sym typeface="Raleway"/>
            </a:endParaRPr>
          </a:p>
          <a:p>
            <a:pPr indent="0" lvl="0" marL="0" rtl="0" algn="l">
              <a:spcBef>
                <a:spcPts val="1200"/>
              </a:spcBef>
              <a:spcAft>
                <a:spcPts val="0"/>
              </a:spcAft>
              <a:buNone/>
            </a:pPr>
            <a:r>
              <a:rPr lang="en"/>
              <a:t>The original model can also seem to remove the bias, since being an LLM it probably has some context.</a:t>
            </a:r>
            <a:endParaRPr/>
          </a:p>
          <a:p>
            <a:pPr indent="0" lvl="0" marL="0" rtl="0" algn="l">
              <a:spcBef>
                <a:spcPts val="1200"/>
              </a:spcBef>
              <a:spcAft>
                <a:spcPts val="0"/>
              </a:spcAft>
              <a:buNone/>
            </a:pPr>
            <a:r>
              <a:rPr lang="en"/>
              <a:t>However, one can notice that it gives way too descriptive answers, that differ quite a bit from the original answer. More importantly, it makes it explicitly known that it is dealing with gender, even though the original question never asked it to do so.</a:t>
            </a:r>
            <a:endParaRPr/>
          </a:p>
          <a:p>
            <a:pPr indent="0" lvl="0" marL="0" rtl="0" algn="l">
              <a:spcBef>
                <a:spcPts val="1200"/>
              </a:spcBef>
              <a:spcAft>
                <a:spcPts val="1200"/>
              </a:spcAft>
              <a:buNone/>
            </a:pPr>
            <a:r>
              <a:rPr lang="en"/>
              <a:t>The fine-tuned model has most probably learnt to keep a </a:t>
            </a:r>
            <a:r>
              <a:rPr lang="en"/>
              <a:t>reasonable length and can mostly keep context from answer as well. The de-biasing is more subtle in this case.</a:t>
            </a:r>
            <a:endParaRPr/>
          </a:p>
        </p:txBody>
      </p:sp>
      <p:pic>
        <p:nvPicPr>
          <p:cNvPr id="274" name="Google Shape;274;p41"/>
          <p:cNvPicPr preferRelativeResize="0"/>
          <p:nvPr/>
        </p:nvPicPr>
        <p:blipFill>
          <a:blip r:embed="rId3">
            <a:alphaModFix/>
          </a:blip>
          <a:stretch>
            <a:fillRect/>
          </a:stretch>
        </p:blipFill>
        <p:spPr>
          <a:xfrm>
            <a:off x="121675" y="1413775"/>
            <a:ext cx="4374524" cy="3441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 Refining</a:t>
            </a:r>
            <a:endParaRPr/>
          </a:p>
        </p:txBody>
      </p:sp>
      <p:sp>
        <p:nvSpPr>
          <p:cNvPr id="99" name="Google Shape;99;p1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266700" lvl="0" marL="457200" rtl="0" algn="l">
              <a:spcBef>
                <a:spcPts val="0"/>
              </a:spcBef>
              <a:spcAft>
                <a:spcPts val="0"/>
              </a:spcAft>
              <a:buSzPts val="600"/>
              <a:buChar char="●"/>
            </a:pPr>
            <a:r>
              <a:rPr lang="en" sz="1900">
                <a:solidFill>
                  <a:schemeClr val="dk2"/>
                </a:solidFill>
                <a:latin typeface="Raleway"/>
                <a:ea typeface="Raleway"/>
                <a:cs typeface="Raleway"/>
                <a:sym typeface="Raleway"/>
              </a:rPr>
              <a:t>Creating a model to select relevant information from provided datasets, to create a new prompt on which our LLM gives less biased answers.</a:t>
            </a:r>
            <a:endParaRPr sz="1900">
              <a:latin typeface="Raleway"/>
              <a:ea typeface="Raleway"/>
              <a:cs typeface="Raleway"/>
              <a:sym typeface="Raleway"/>
            </a:endParaRPr>
          </a:p>
        </p:txBody>
      </p:sp>
      <p:sp>
        <p:nvSpPr>
          <p:cNvPr id="100" name="Google Shape;100;p1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4754538" y="629526"/>
            <a:ext cx="3552424" cy="4310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Flaws?</a:t>
            </a:r>
            <a:endParaRPr/>
          </a:p>
        </p:txBody>
      </p:sp>
      <p:sp>
        <p:nvSpPr>
          <p:cNvPr id="280" name="Google Shape;280;p42"/>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Bias Evaluation model doesn’t not perform well if the answers are too concise. This issue can be attributed to the dataset it trained on. The length of the datapoint should be similar to that in the training set.</a:t>
            </a:r>
            <a:endParaRPr/>
          </a:p>
          <a:p>
            <a:pPr indent="0" lvl="0" marL="0" rtl="0" algn="l">
              <a:spcBef>
                <a:spcPts val="1200"/>
              </a:spcBef>
              <a:spcAft>
                <a:spcPts val="1200"/>
              </a:spcAft>
              <a:buNone/>
            </a:pPr>
            <a:r>
              <a:rPr lang="en"/>
              <a:t>We seen that the bias scores seem skewed towards the extremes.</a:t>
            </a:r>
            <a:br>
              <a:rPr lang="en"/>
            </a:br>
            <a:r>
              <a:rPr lang="en"/>
              <a:t>But there are </a:t>
            </a:r>
            <a:r>
              <a:rPr lang="en"/>
              <a:t>sentences, which can somewhat biased, but not as much as others, and hence considered acceptable</a:t>
            </a:r>
            <a:endParaRPr/>
          </a:p>
        </p:txBody>
      </p:sp>
      <p:sp>
        <p:nvSpPr>
          <p:cNvPr id="281" name="Google Shape;281;p4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While the de-biasing model seems to mostly work well with male stereotypes, in order to remove female ones, it quite often tries to replaces female </a:t>
            </a:r>
            <a:r>
              <a:rPr lang="en"/>
              <a:t>pronouns with male ones claiming them to be used as gender neutral.</a:t>
            </a:r>
            <a:endParaRPr/>
          </a:p>
          <a:p>
            <a:pPr indent="0" lvl="0" marL="0" rtl="0" algn="l">
              <a:spcBef>
                <a:spcPts val="1200"/>
              </a:spcBef>
              <a:spcAft>
                <a:spcPts val="1200"/>
              </a:spcAft>
              <a:buNone/>
            </a:pPr>
            <a:r>
              <a:rPr lang="en"/>
              <a:t>It sometimes spews out characters and symbols describing the actions it took to remove the bias it saw.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Stereoset</a:t>
            </a:r>
            <a:endParaRPr/>
          </a:p>
        </p:txBody>
      </p:sp>
      <p:sp>
        <p:nvSpPr>
          <p:cNvPr id="107" name="Google Shape;107;p16"/>
          <p:cNvSpPr txBox="1"/>
          <p:nvPr>
            <p:ph idx="1" type="body"/>
          </p:nvPr>
        </p:nvSpPr>
        <p:spPr>
          <a:xfrm>
            <a:off x="729450" y="2078875"/>
            <a:ext cx="4488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initially studied the Stereoset dataset to check for bias in the deepseek-llm-7b-base model.</a:t>
            </a:r>
            <a:endParaRPr/>
          </a:p>
          <a:p>
            <a:pPr indent="-311150" lvl="0" marL="457200" rtl="0" algn="l">
              <a:spcBef>
                <a:spcPts val="0"/>
              </a:spcBef>
              <a:spcAft>
                <a:spcPts val="0"/>
              </a:spcAft>
              <a:buSzPts val="1300"/>
              <a:buChar char="●"/>
            </a:pPr>
            <a:r>
              <a:rPr lang="en"/>
              <a:t>Soon realised that this was probably not the best model to work with:</a:t>
            </a:r>
            <a:endParaRPr/>
          </a:p>
          <a:p>
            <a:pPr indent="-298450" lvl="1" marL="914400" rtl="0" algn="l">
              <a:spcBef>
                <a:spcPts val="0"/>
              </a:spcBef>
              <a:spcAft>
                <a:spcPts val="0"/>
              </a:spcAft>
              <a:buSzPts val="1100"/>
              <a:buChar char="○"/>
            </a:pPr>
            <a:r>
              <a:rPr lang="en"/>
              <a:t>Many questions were ambiguous</a:t>
            </a:r>
            <a:endParaRPr/>
          </a:p>
          <a:p>
            <a:pPr indent="-298450" lvl="1" marL="914400" rtl="0" algn="l">
              <a:spcBef>
                <a:spcPts val="0"/>
              </a:spcBef>
              <a:spcAft>
                <a:spcPts val="0"/>
              </a:spcAft>
              <a:buSzPts val="1100"/>
              <a:buChar char="○"/>
            </a:pPr>
            <a:r>
              <a:rPr lang="en"/>
              <a:t>Could not observe a clear bias on the model</a:t>
            </a:r>
            <a:endParaRPr/>
          </a:p>
          <a:p>
            <a:pPr indent="-298450" lvl="1" marL="914400" rtl="0" algn="l">
              <a:spcBef>
                <a:spcPts val="0"/>
              </a:spcBef>
              <a:spcAft>
                <a:spcPts val="0"/>
              </a:spcAft>
              <a:buSzPts val="1100"/>
              <a:buChar char="○"/>
            </a:pPr>
            <a:r>
              <a:rPr lang="en"/>
              <a:t>Because these were MCQ’s it wasn’t a good indicator of the model’s bias</a:t>
            </a:r>
            <a:endParaRPr/>
          </a:p>
        </p:txBody>
      </p:sp>
      <p:pic>
        <p:nvPicPr>
          <p:cNvPr id="108" name="Google Shape;108;p16"/>
          <p:cNvPicPr preferRelativeResize="0"/>
          <p:nvPr/>
        </p:nvPicPr>
        <p:blipFill>
          <a:blip r:embed="rId3">
            <a:alphaModFix/>
          </a:blip>
          <a:stretch>
            <a:fillRect/>
          </a:stretch>
        </p:blipFill>
        <p:spPr>
          <a:xfrm>
            <a:off x="5701425" y="571750"/>
            <a:ext cx="2977450" cy="1544200"/>
          </a:xfrm>
          <a:prstGeom prst="rect">
            <a:avLst/>
          </a:prstGeom>
          <a:noFill/>
          <a:ln>
            <a:noFill/>
          </a:ln>
        </p:spPr>
      </p:pic>
      <p:pic>
        <p:nvPicPr>
          <p:cNvPr id="109" name="Google Shape;109;p16"/>
          <p:cNvPicPr preferRelativeResize="0"/>
          <p:nvPr/>
        </p:nvPicPr>
        <p:blipFill>
          <a:blip r:embed="rId4">
            <a:alphaModFix/>
          </a:blip>
          <a:stretch>
            <a:fillRect/>
          </a:stretch>
        </p:blipFill>
        <p:spPr>
          <a:xfrm>
            <a:off x="5379425" y="2240525"/>
            <a:ext cx="3621450" cy="26292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Bias Removal (based on Auto Debias)</a:t>
            </a:r>
            <a:endParaRPr/>
          </a:p>
        </p:txBody>
      </p:sp>
      <p:sp>
        <p:nvSpPr>
          <p:cNvPr id="115" name="Google Shape;115;p17"/>
          <p:cNvSpPr txBox="1"/>
          <p:nvPr>
            <p:ph idx="1" type="body"/>
          </p:nvPr>
        </p:nvSpPr>
        <p:spPr>
          <a:xfrm>
            <a:off x="729325" y="2003850"/>
            <a:ext cx="7398300" cy="27840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100000"/>
              <a:buChar char="●"/>
            </a:pPr>
            <a:r>
              <a:rPr lang="en"/>
              <a:t>A prompt here is a sentence with a missing word (represented by </a:t>
            </a:r>
            <a:r>
              <a:rPr lang="en">
                <a:latin typeface="Courier New"/>
                <a:ea typeface="Courier New"/>
                <a:cs typeface="Courier New"/>
                <a:sym typeface="Courier New"/>
              </a:rPr>
              <a:t>MASK</a:t>
            </a:r>
            <a:r>
              <a:rPr lang="en"/>
              <a:t>). For example, "</a:t>
            </a:r>
            <a:r>
              <a:rPr lang="en">
                <a:latin typeface="Courier New"/>
                <a:ea typeface="Courier New"/>
                <a:cs typeface="Courier New"/>
                <a:sym typeface="Courier New"/>
              </a:rPr>
              <a:t>&lt;placeholder&gt;</a:t>
            </a:r>
            <a:r>
              <a:rPr lang="en"/>
              <a:t> has a job as </a:t>
            </a:r>
            <a:r>
              <a:rPr lang="en">
                <a:latin typeface="Courier New"/>
                <a:ea typeface="Courier New"/>
                <a:cs typeface="Courier New"/>
                <a:sym typeface="Courier New"/>
              </a:rPr>
              <a:t>MASK</a:t>
            </a:r>
            <a:r>
              <a:rPr lang="en"/>
              <a:t>". The search space for prompt construction is derived from a curated vocabulary (in this case, the top 5000 words from Wikipedia), which is used to extend existing prompts token-by-token.</a:t>
            </a:r>
            <a:endParaRPr/>
          </a:p>
          <a:p>
            <a:pPr indent="-304958" lvl="0" marL="457200" rtl="0" algn="l">
              <a:spcBef>
                <a:spcPts val="0"/>
              </a:spcBef>
              <a:spcAft>
                <a:spcPts val="0"/>
              </a:spcAft>
              <a:buSzPct val="100000"/>
              <a:buChar char="●"/>
            </a:pPr>
            <a:r>
              <a:rPr lang="en"/>
              <a:t>A variant of beam search is employed to explore a large space of candidate prompts. At each iteration, the algorithm extends existing prompts with additional tokens from the curated vocabulary. The Jensen–Shannon divergence (JSD) is used as a metric to measure the difference between the model’s predicted distributions over stereotype tokens when different demographic words fill the placeholder. The prompts that maximize this divergence, thus revealing the most pronounced bias, are selected.</a:t>
            </a:r>
            <a:endParaRPr/>
          </a:p>
          <a:p>
            <a:pPr indent="-304958" lvl="0" marL="457200" rtl="0" algn="l">
              <a:spcBef>
                <a:spcPts val="0"/>
              </a:spcBef>
              <a:spcAft>
                <a:spcPts val="0"/>
              </a:spcAft>
              <a:buSzPct val="100000"/>
              <a:buChar char="●"/>
            </a:pPr>
            <a:r>
              <a:rPr lang="en"/>
              <a:t>For debiasing, this method introduces an equalizing loss term, formulated as the JSD between the output distributions for the masked token when conditioned on different demographic words. By minimizing this loss during fine-tuning, the model is trained so that whether </a:t>
            </a:r>
            <a:r>
              <a:rPr i="1" lang="en"/>
              <a:t>he</a:t>
            </a:r>
            <a:r>
              <a:rPr lang="en"/>
              <a:t> or </a:t>
            </a:r>
            <a:r>
              <a:rPr i="1" lang="en"/>
              <a:t>she</a:t>
            </a:r>
            <a:r>
              <a:rPr lang="en"/>
              <a:t> is used in the prompt, the predicted distribution over stereotype words remains nearly identical.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t>The Merit and a (glaring) Demerit</a:t>
            </a:r>
            <a:endParaRPr b="0"/>
          </a:p>
        </p:txBody>
      </p:sp>
      <p:sp>
        <p:nvSpPr>
          <p:cNvPr id="121" name="Google Shape;121;p18"/>
          <p:cNvSpPr txBox="1"/>
          <p:nvPr>
            <p:ph idx="1" type="body"/>
          </p:nvPr>
        </p:nvSpPr>
        <p:spPr>
          <a:xfrm>
            <a:off x="729325" y="2003850"/>
            <a:ext cx="7688400" cy="8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1310"/>
              <a:t>Unlike most other debiasing methods that rely on additional, manually curated datasets, this approach uses only the pretrained model itself. This makes the approach simpler and more self-contained. </a:t>
            </a:r>
            <a:endParaRPr sz="1310"/>
          </a:p>
          <a:p>
            <a:pPr indent="0" lvl="0" marL="0" rtl="0" algn="l">
              <a:spcBef>
                <a:spcPts val="1200"/>
              </a:spcBef>
              <a:spcAft>
                <a:spcPts val="1200"/>
              </a:spcAft>
              <a:buSzPts val="770"/>
              <a:buNone/>
            </a:pPr>
            <a:r>
              <a:rPr lang="en" sz="1310"/>
              <a:t>In our implementation, the debiasing does technically reduce gender bias. However, it clearly affects the quality of the model’s generated responses.</a:t>
            </a:r>
            <a:endParaRPr sz="1310"/>
          </a:p>
        </p:txBody>
      </p:sp>
      <p:pic>
        <p:nvPicPr>
          <p:cNvPr id="122" name="Google Shape;122;p18"/>
          <p:cNvPicPr preferRelativeResize="0"/>
          <p:nvPr/>
        </p:nvPicPr>
        <p:blipFill>
          <a:blip r:embed="rId3">
            <a:alphaModFix/>
          </a:blip>
          <a:stretch>
            <a:fillRect/>
          </a:stretch>
        </p:blipFill>
        <p:spPr>
          <a:xfrm>
            <a:off x="727800" y="3385061"/>
            <a:ext cx="7688400" cy="15398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Political Bias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Political Bias</a:t>
            </a:r>
            <a:endParaRPr/>
          </a:p>
        </p:txBody>
      </p:sp>
      <p:sp>
        <p:nvSpPr>
          <p:cNvPr id="133" name="Google Shape;133;p20"/>
          <p:cNvSpPr txBox="1"/>
          <p:nvPr>
            <p:ph idx="1" type="body"/>
          </p:nvPr>
        </p:nvSpPr>
        <p:spPr>
          <a:xfrm>
            <a:off x="729450" y="22520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did an in-depth study of political bias in LLMs.</a:t>
            </a:r>
            <a:endParaRPr/>
          </a:p>
          <a:p>
            <a:pPr indent="-311150" lvl="0" marL="457200" rtl="0" algn="l">
              <a:spcBef>
                <a:spcPts val="0"/>
              </a:spcBef>
              <a:spcAft>
                <a:spcPts val="0"/>
              </a:spcAft>
              <a:buSzPts val="1300"/>
              <a:buChar char="●"/>
            </a:pPr>
            <a:r>
              <a:rPr lang="en"/>
              <a:t>All experiments conducted for this were on the “Webis-bias-flipper-18” dataset.</a:t>
            </a:r>
            <a:endParaRPr/>
          </a:p>
          <a:p>
            <a:pPr indent="-311150" lvl="0" marL="457200" rtl="0" algn="l">
              <a:spcBef>
                <a:spcPts val="0"/>
              </a:spcBef>
              <a:spcAft>
                <a:spcPts val="0"/>
              </a:spcAft>
              <a:buSzPts val="1300"/>
              <a:buChar char="●"/>
            </a:pPr>
            <a:r>
              <a:rPr lang="en"/>
              <a:t>The dataset contains news articles which are labelled as “Left”, “Right” and “Center”. </a:t>
            </a:r>
            <a:endParaRPr/>
          </a:p>
          <a:p>
            <a:pPr indent="-311150" lvl="0" marL="457200" rtl="0" algn="l">
              <a:spcBef>
                <a:spcPts val="0"/>
              </a:spcBef>
              <a:spcAft>
                <a:spcPts val="0"/>
              </a:spcAft>
              <a:buSzPts val="1300"/>
              <a:buChar char="●"/>
            </a:pPr>
            <a:r>
              <a:rPr lang="en"/>
              <a:t>We determine the political bias in the LLM by giving it articles from the dataset and asking it to label them as “Left”, “Right” or “Center”.</a:t>
            </a:r>
            <a:endParaRPr/>
          </a:p>
          <a:p>
            <a:pPr indent="-311150" lvl="0" marL="457200" rtl="0" algn="l">
              <a:spcBef>
                <a:spcPts val="0"/>
              </a:spcBef>
              <a:spcAft>
                <a:spcPts val="0"/>
              </a:spcAft>
              <a:buSzPts val="1300"/>
              <a:buChar char="●"/>
            </a:pPr>
            <a:r>
              <a:rPr lang="en"/>
              <a:t>A model which labels left articles as right as well as right articles is left-leaning.</a:t>
            </a:r>
            <a:endParaRPr/>
          </a:p>
          <a:p>
            <a:pPr indent="-311150" lvl="0" marL="457200" rtl="0" algn="l">
              <a:spcBef>
                <a:spcPts val="0"/>
              </a:spcBef>
              <a:spcAft>
                <a:spcPts val="0"/>
              </a:spcAft>
              <a:buSzPts val="1300"/>
              <a:buChar char="●"/>
            </a:pPr>
            <a:r>
              <a:rPr lang="en"/>
              <a:t>While a model which labels right articles as left is right-leaning.</a:t>
            </a:r>
            <a:endParaRPr/>
          </a:p>
        </p:txBody>
      </p:sp>
      <p:pic>
        <p:nvPicPr>
          <p:cNvPr id="134" name="Google Shape;134;p20"/>
          <p:cNvPicPr preferRelativeResize="0"/>
          <p:nvPr/>
        </p:nvPicPr>
        <p:blipFill>
          <a:blip r:embed="rId3">
            <a:alphaModFix/>
          </a:blip>
          <a:stretch>
            <a:fillRect/>
          </a:stretch>
        </p:blipFill>
        <p:spPr>
          <a:xfrm>
            <a:off x="5306225" y="579400"/>
            <a:ext cx="3494876" cy="167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Evaluating LLMs</a:t>
            </a:r>
            <a:endParaRPr/>
          </a:p>
        </p:txBody>
      </p:sp>
      <p:sp>
        <p:nvSpPr>
          <p:cNvPr id="140" name="Google Shape;140;p21"/>
          <p:cNvSpPr txBox="1"/>
          <p:nvPr>
            <p:ph idx="1" type="body"/>
          </p:nvPr>
        </p:nvSpPr>
        <p:spPr>
          <a:xfrm>
            <a:off x="550050" y="1995450"/>
            <a:ext cx="4139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provided samples from the dataset to Deepseek-V3 and Gemini-2.0-Flash using their API keys and asked them to generate labels.</a:t>
            </a:r>
            <a:endParaRPr/>
          </a:p>
          <a:p>
            <a:pPr indent="-311150" lvl="0" marL="457200" rtl="0" algn="l">
              <a:spcBef>
                <a:spcPts val="0"/>
              </a:spcBef>
              <a:spcAft>
                <a:spcPts val="0"/>
              </a:spcAft>
              <a:buSzPts val="1300"/>
              <a:buChar char="●"/>
            </a:pPr>
            <a:r>
              <a:rPr lang="en"/>
              <a:t> Deepseek tended to label articles as “RIght” more often, showing its bias towards the left.</a:t>
            </a:r>
            <a:endParaRPr/>
          </a:p>
        </p:txBody>
      </p:sp>
      <p:pic>
        <p:nvPicPr>
          <p:cNvPr id="141" name="Google Shape;141;p21"/>
          <p:cNvPicPr preferRelativeResize="0"/>
          <p:nvPr/>
        </p:nvPicPr>
        <p:blipFill>
          <a:blip r:embed="rId3">
            <a:alphaModFix/>
          </a:blip>
          <a:stretch>
            <a:fillRect/>
          </a:stretch>
        </p:blipFill>
        <p:spPr>
          <a:xfrm>
            <a:off x="4967725" y="1995450"/>
            <a:ext cx="3656841" cy="22611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